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>
        <p:scale>
          <a:sx n="100" d="100"/>
          <a:sy n="100" d="100"/>
        </p:scale>
        <p:origin x="-7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785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90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714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75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267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550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554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749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07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602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347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104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23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333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158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29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063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E4D9787-8453-4FD3-A9BF-93DEB042A1B3}" type="datetimeFigureOut">
              <a:rPr lang="zh-HK" altLang="en-US" smtClean="0"/>
              <a:t>4/3/2016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90C8AF6-A336-4337-9B5D-73CB8070F2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3126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HKCEM JCM </a:t>
            </a:r>
            <a:br>
              <a:rPr lang="en-US" altLang="zh-HK" dirty="0" smtClean="0"/>
            </a:br>
            <a:r>
              <a:rPr lang="en-US" altLang="zh-HK" dirty="0" smtClean="0"/>
              <a:t>OSCE</a:t>
            </a:r>
            <a:br>
              <a:rPr lang="en-US" altLang="zh-HK" dirty="0" smtClean="0"/>
            </a:br>
            <a:r>
              <a:rPr lang="en-US" altLang="zh-HK" dirty="0" smtClean="0"/>
              <a:t>March 2016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HK" sz="3600" dirty="0" smtClean="0"/>
          </a:p>
          <a:p>
            <a:r>
              <a:rPr lang="en-US" altLang="zh-HK" sz="3600" dirty="0" smtClean="0"/>
              <a:t>KWH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6839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2" y="104441"/>
            <a:ext cx="10515600" cy="813044"/>
          </a:xfrm>
        </p:spPr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02323"/>
            <a:ext cx="5707043" cy="5855677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Left Acromioclavicular joint dislocation.</a:t>
            </a:r>
          </a:p>
          <a:p>
            <a:r>
              <a:rPr lang="en-US" altLang="zh-HK" dirty="0" smtClean="0"/>
              <a:t>Type III AC joint injury:  clavicle elevated above the superior border of the acromion but </a:t>
            </a:r>
            <a:r>
              <a:rPr lang="en-US" altLang="zh-HK" dirty="0" err="1" smtClean="0"/>
              <a:t>coracoclavicular</a:t>
            </a:r>
            <a:r>
              <a:rPr lang="en-US" altLang="zh-HK" dirty="0" smtClean="0"/>
              <a:t> distance is less than twice normal (i.e. &lt;25mm)</a:t>
            </a:r>
          </a:p>
          <a:p>
            <a:r>
              <a:rPr lang="en-US" altLang="zh-HK" dirty="0" smtClean="0"/>
              <a:t>Left Acromioclavicular ligament and </a:t>
            </a:r>
            <a:r>
              <a:rPr lang="en-US" altLang="zh-HK" dirty="0" err="1" smtClean="0"/>
              <a:t>coracoclavicular</a:t>
            </a:r>
            <a:r>
              <a:rPr lang="en-US" altLang="zh-HK" dirty="0" smtClean="0"/>
              <a:t> (</a:t>
            </a:r>
            <a:r>
              <a:rPr lang="en-US" altLang="zh-HK" dirty="0" err="1" smtClean="0"/>
              <a:t>conoid</a:t>
            </a:r>
            <a:r>
              <a:rPr lang="en-US" altLang="zh-HK" dirty="0" smtClean="0"/>
              <a:t> and trapezoid </a:t>
            </a:r>
            <a:r>
              <a:rPr lang="en-US" altLang="zh-HK" dirty="0" err="1" smtClean="0"/>
              <a:t>lig</a:t>
            </a:r>
            <a:r>
              <a:rPr lang="en-US" altLang="zh-HK" dirty="0" smtClean="0"/>
              <a:t>) ligament would be torn.</a:t>
            </a:r>
          </a:p>
          <a:p>
            <a:r>
              <a:rPr lang="en-US" altLang="zh-HK" dirty="0"/>
              <a:t>C</a:t>
            </a:r>
            <a:r>
              <a:rPr lang="en-US" altLang="zh-HK" dirty="0" smtClean="0"/>
              <a:t>urrent evidence does not support surgical intervention on Type III injuries as a general rule. Patients who are particularly thin, require great range of motion or do heavy lifting may benefit from operative repair.</a:t>
            </a:r>
          </a:p>
          <a:p>
            <a:endParaRPr lang="zh-HK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7043" y="1002323"/>
            <a:ext cx="6557328" cy="49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8213"/>
          </a:xfrm>
        </p:spPr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03384"/>
            <a:ext cx="6699738" cy="5912339"/>
          </a:xfrm>
        </p:spPr>
        <p:txBody>
          <a:bodyPr>
            <a:normAutofit/>
          </a:bodyPr>
          <a:lstStyle/>
          <a:p>
            <a:r>
              <a:rPr lang="en-US" altLang="zh-HK" dirty="0" err="1" smtClean="0"/>
              <a:t>Dx</a:t>
            </a:r>
            <a:r>
              <a:rPr lang="en-US" altLang="zh-HK" dirty="0" smtClean="0"/>
              <a:t> is retinal detachment</a:t>
            </a:r>
          </a:p>
          <a:p>
            <a:r>
              <a:rPr lang="en-US" altLang="zh-HK" dirty="0" smtClean="0"/>
              <a:t>3 basic mechanisms:</a:t>
            </a:r>
          </a:p>
          <a:p>
            <a:pPr lvl="1"/>
            <a:r>
              <a:rPr lang="en-US" altLang="zh-HK" dirty="0" smtClean="0"/>
              <a:t> A hole, tear, or break in the neuronal layer allowing fluid from the vitreous cavity to seep in between and separate retina and the underlying retinal pigment epithelium(</a:t>
            </a:r>
            <a:r>
              <a:rPr lang="en-US" altLang="zh-HK" dirty="0" err="1" smtClean="0"/>
              <a:t>ie</a:t>
            </a:r>
            <a:r>
              <a:rPr lang="en-US" altLang="zh-HK" dirty="0" smtClean="0"/>
              <a:t>, </a:t>
            </a:r>
            <a:r>
              <a:rPr lang="en-US" altLang="zh-HK" dirty="0" err="1" smtClean="0"/>
              <a:t>rhegmatogenous</a:t>
            </a:r>
            <a:r>
              <a:rPr lang="en-US" altLang="zh-HK" dirty="0" smtClean="0"/>
              <a:t> RD)</a:t>
            </a:r>
          </a:p>
          <a:p>
            <a:pPr lvl="1"/>
            <a:r>
              <a:rPr lang="en-US" altLang="zh-HK" dirty="0" smtClean="0"/>
              <a:t> Traction from inflammatory or vascular fibrous membranes on the surface of the retina, which tether to the vitreous</a:t>
            </a:r>
          </a:p>
          <a:p>
            <a:pPr lvl="1"/>
            <a:r>
              <a:rPr lang="en-US" altLang="zh-HK" dirty="0" smtClean="0"/>
              <a:t> Exudation of material into the </a:t>
            </a:r>
            <a:r>
              <a:rPr lang="en-US" altLang="zh-HK" dirty="0" err="1" smtClean="0"/>
              <a:t>subretinal</a:t>
            </a:r>
            <a:r>
              <a:rPr lang="en-US" altLang="zh-HK" dirty="0" smtClean="0"/>
              <a:t> space from retinal vessels such as in hypertension, central retinal venous occlusion, vasculitis, or papilledema</a:t>
            </a:r>
          </a:p>
          <a:p>
            <a:r>
              <a:rPr lang="en-US" altLang="zh-HK" dirty="0" err="1" smtClean="0"/>
              <a:t>Hx</a:t>
            </a:r>
            <a:r>
              <a:rPr lang="en-US" altLang="zh-HK" dirty="0" smtClean="0"/>
              <a:t>: flashing lights followed by large number of floaters. Over time, visual field loss occurs which could be irregular or curtain-like.</a:t>
            </a:r>
          </a:p>
          <a:p>
            <a:r>
              <a:rPr lang="en-US" altLang="zh-HK" dirty="0" smtClean="0"/>
              <a:t>Urgent consultation with ophthalmologist, limit strenuous activity, retinal repair, treat underlying causes.</a:t>
            </a:r>
          </a:p>
          <a:p>
            <a:endParaRPr lang="zh-HK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3243" y="826966"/>
            <a:ext cx="6615723" cy="4961792"/>
          </a:xfrm>
        </p:spPr>
      </p:pic>
    </p:spTree>
    <p:extLst>
      <p:ext uri="{BB962C8B-B14F-4D97-AF65-F5344CB8AC3E}">
        <p14:creationId xmlns:p14="http://schemas.microsoft.com/office/powerpoint/2010/main" val="35609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745" y="1399074"/>
            <a:ext cx="5060497" cy="4058750"/>
          </a:xfrm>
        </p:spPr>
        <p:txBody>
          <a:bodyPr/>
          <a:lstStyle/>
          <a:p>
            <a:r>
              <a:rPr lang="en-US" altLang="zh-HK" dirty="0" err="1" smtClean="0"/>
              <a:t>i</a:t>
            </a:r>
            <a:r>
              <a:rPr lang="en-US" altLang="zh-HK" dirty="0" smtClean="0"/>
              <a:t>) sinus tachycardia; ii) widened QRS</a:t>
            </a:r>
            <a:r>
              <a:rPr lang="en-US" altLang="zh-HK" dirty="0" smtClean="0"/>
              <a:t>; iii) </a:t>
            </a:r>
            <a:r>
              <a:rPr lang="en-US" altLang="zh-HK" dirty="0" smtClean="0"/>
              <a:t>prolonged </a:t>
            </a:r>
            <a:r>
              <a:rPr lang="en-US" altLang="zh-HK" smtClean="0"/>
              <a:t>QTc</a:t>
            </a:r>
            <a:endParaRPr lang="en-US" altLang="zh-HK" dirty="0" smtClean="0"/>
          </a:p>
          <a:p>
            <a:r>
              <a:rPr lang="en-US" altLang="zh-HK" dirty="0" err="1" smtClean="0"/>
              <a:t>Dothiepin</a:t>
            </a:r>
            <a:r>
              <a:rPr lang="en-US" altLang="zh-HK" dirty="0"/>
              <a:t> </a:t>
            </a:r>
            <a:r>
              <a:rPr lang="en-US" altLang="zh-HK" dirty="0" smtClean="0"/>
              <a:t>– TCA</a:t>
            </a:r>
          </a:p>
          <a:p>
            <a:r>
              <a:rPr lang="en-US" altLang="zh-HK" dirty="0" err="1" smtClean="0"/>
              <a:t>Cardiotoxic</a:t>
            </a:r>
            <a:r>
              <a:rPr lang="en-US" altLang="zh-HK" dirty="0" smtClean="0"/>
              <a:t> effect result from the blockage of the fast inward sodium channels on the myocardial membrane.</a:t>
            </a:r>
          </a:p>
          <a:p>
            <a:r>
              <a:rPr lang="en-US" altLang="zh-HK" dirty="0" smtClean="0"/>
              <a:t>Sodium bicarbonate</a:t>
            </a:r>
            <a:endParaRPr lang="zh-HK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3242" y="1399073"/>
            <a:ext cx="6977276" cy="47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8" y="96580"/>
            <a:ext cx="11148645" cy="67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10" y="115092"/>
            <a:ext cx="10515600" cy="1325563"/>
          </a:xfrm>
        </p:spPr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810" y="1690688"/>
            <a:ext cx="5181600" cy="4351338"/>
          </a:xfrm>
        </p:spPr>
        <p:txBody>
          <a:bodyPr/>
          <a:lstStyle/>
          <a:p>
            <a:r>
              <a:rPr lang="en-US" altLang="zh-HK" dirty="0"/>
              <a:t>D</a:t>
            </a:r>
            <a:r>
              <a:rPr lang="en-US" altLang="zh-HK" dirty="0" smtClean="0"/>
              <a:t>istal radius fracture extending into the radiocarpal joint with volar subluxation of radiocarpal joint.</a:t>
            </a:r>
          </a:p>
          <a:p>
            <a:r>
              <a:rPr lang="en-US" altLang="zh-HK" dirty="0" smtClean="0"/>
              <a:t>Volar Barton fracture</a:t>
            </a:r>
          </a:p>
          <a:p>
            <a:r>
              <a:rPr lang="en-US" altLang="zh-HK" dirty="0" smtClean="0"/>
              <a:t>Majority need ORIF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93768" y="-56204"/>
            <a:ext cx="3898232" cy="69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58" y="198437"/>
            <a:ext cx="10515600" cy="1325563"/>
          </a:xfrm>
        </p:spPr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558" y="1806410"/>
            <a:ext cx="5181600" cy="4351338"/>
          </a:xfrm>
        </p:spPr>
        <p:txBody>
          <a:bodyPr/>
          <a:lstStyle/>
          <a:p>
            <a:r>
              <a:rPr lang="en-US" altLang="zh-HK" dirty="0"/>
              <a:t>Fournier’s </a:t>
            </a:r>
            <a:r>
              <a:rPr lang="en-US" altLang="zh-HK" dirty="0" smtClean="0"/>
              <a:t>gangrene</a:t>
            </a:r>
          </a:p>
          <a:p>
            <a:r>
              <a:rPr lang="en-US" altLang="zh-HK" dirty="0" smtClean="0"/>
              <a:t>Alcoholism, DM, morbid obesity, IV drug user, HIV infection.</a:t>
            </a:r>
          </a:p>
          <a:p>
            <a:r>
              <a:rPr lang="en-US" altLang="zh-HK" dirty="0" smtClean="0"/>
              <a:t>Broad-spectrum antibiotics and wide surgical debridement.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9060" y="1524000"/>
            <a:ext cx="6752785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582</TotalTime>
  <Words>309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Slate</vt:lpstr>
      <vt:lpstr>HKCEM JCM  OSCE March 2016</vt:lpstr>
      <vt:lpstr>Case 1</vt:lpstr>
      <vt:lpstr>Case 2</vt:lpstr>
      <vt:lpstr>Case 3</vt:lpstr>
      <vt:lpstr>PowerPoint Presentation</vt:lpstr>
      <vt:lpstr>Case 4</vt:lpstr>
      <vt:lpstr>Case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HKCEM JCM  OSCE March 2016</dc:title>
  <dc:creator>Microsoft account</dc:creator>
  <cp:lastModifiedBy>HA USER</cp:lastModifiedBy>
  <cp:revision>20</cp:revision>
  <dcterms:created xsi:type="dcterms:W3CDTF">2016-03-01T07:26:20Z</dcterms:created>
  <dcterms:modified xsi:type="dcterms:W3CDTF">2016-03-04T09:23:45Z</dcterms:modified>
</cp:coreProperties>
</file>